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36D92A-3B30-4802-B416-9111CC393362}"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n-US"/>
        </a:p>
      </dgm:t>
    </dgm:pt>
    <dgm:pt modelId="{ABC24378-3F45-4FD7-9A72-596F5353535E}">
      <dgm:prSet phldrT="[Text]"/>
      <dgm:spPr/>
      <dgm:t>
        <a:bodyPr/>
        <a:lstStyle/>
        <a:p>
          <a:r>
            <a:rPr lang="en-US" dirty="0" smtClean="0"/>
            <a:t>Stage 1 ( Preplanning)</a:t>
          </a:r>
          <a:endParaRPr lang="en-US" dirty="0"/>
        </a:p>
      </dgm:t>
    </dgm:pt>
    <dgm:pt modelId="{C2B2BF75-7103-4779-BC47-637FDF92EE8B}" type="parTrans" cxnId="{A02A7825-F161-4057-9628-D6436F8DD6E6}">
      <dgm:prSet/>
      <dgm:spPr/>
      <dgm:t>
        <a:bodyPr/>
        <a:lstStyle/>
        <a:p>
          <a:endParaRPr lang="en-US"/>
        </a:p>
      </dgm:t>
    </dgm:pt>
    <dgm:pt modelId="{920C8BF5-8481-424D-ADBB-C011DF7F5082}" type="sibTrans" cxnId="{A02A7825-F161-4057-9628-D6436F8DD6E6}">
      <dgm:prSet/>
      <dgm:spPr/>
      <dgm:t>
        <a:bodyPr/>
        <a:lstStyle/>
        <a:p>
          <a:endParaRPr lang="en-US"/>
        </a:p>
      </dgm:t>
    </dgm:pt>
    <dgm:pt modelId="{069600E6-AF86-4AB7-B64F-64D28132C38A}">
      <dgm:prSet phldrT="[Text]"/>
      <dgm:spPr/>
      <dgm:t>
        <a:bodyPr/>
        <a:lstStyle/>
        <a:p>
          <a:r>
            <a:rPr lang="en-US" dirty="0" smtClean="0"/>
            <a:t>Stage 2 ( Unit and Lesson Planning)</a:t>
          </a:r>
          <a:endParaRPr lang="en-US" dirty="0"/>
        </a:p>
      </dgm:t>
    </dgm:pt>
    <dgm:pt modelId="{C429EA32-A956-4595-AF21-1D8B233DC564}" type="parTrans" cxnId="{B1719706-391F-4BD1-8C64-ED06B20C90C6}">
      <dgm:prSet/>
      <dgm:spPr/>
      <dgm:t>
        <a:bodyPr/>
        <a:lstStyle/>
        <a:p>
          <a:endParaRPr lang="en-US"/>
        </a:p>
      </dgm:t>
    </dgm:pt>
    <dgm:pt modelId="{9DC538EF-DD35-4FD7-A0F8-0DF5DE03AFD5}" type="sibTrans" cxnId="{B1719706-391F-4BD1-8C64-ED06B20C90C6}">
      <dgm:prSet/>
      <dgm:spPr/>
      <dgm:t>
        <a:bodyPr/>
        <a:lstStyle/>
        <a:p>
          <a:endParaRPr lang="en-US"/>
        </a:p>
      </dgm:t>
    </dgm:pt>
    <dgm:pt modelId="{0C557012-E31C-483D-9D3F-E60A35B654C4}">
      <dgm:prSet phldrT="[Text]"/>
      <dgm:spPr/>
      <dgm:t>
        <a:bodyPr/>
        <a:lstStyle/>
        <a:p>
          <a:r>
            <a:rPr lang="en-US" dirty="0" smtClean="0"/>
            <a:t>Stage 3 ( Post lesson activities )</a:t>
          </a:r>
          <a:endParaRPr lang="en-US" dirty="0"/>
        </a:p>
      </dgm:t>
    </dgm:pt>
    <dgm:pt modelId="{84C0F5C5-9DF3-46D4-ACA3-03517C1AA626}" type="parTrans" cxnId="{0A145096-16C6-4428-8DA3-007D416CC099}">
      <dgm:prSet/>
      <dgm:spPr/>
      <dgm:t>
        <a:bodyPr/>
        <a:lstStyle/>
        <a:p>
          <a:endParaRPr lang="en-US"/>
        </a:p>
      </dgm:t>
    </dgm:pt>
    <dgm:pt modelId="{9A2DABBF-CF77-4370-91B0-CC570E814CC7}" type="sibTrans" cxnId="{0A145096-16C6-4428-8DA3-007D416CC099}">
      <dgm:prSet/>
      <dgm:spPr/>
      <dgm:t>
        <a:bodyPr/>
        <a:lstStyle/>
        <a:p>
          <a:endParaRPr lang="en-US"/>
        </a:p>
      </dgm:t>
    </dgm:pt>
    <dgm:pt modelId="{7EF31456-A7AC-4EF1-AE03-1F9FF9035628}" type="pres">
      <dgm:prSet presAssocID="{B236D92A-3B30-4802-B416-9111CC393362}" presName="Name0" presStyleCnt="0">
        <dgm:presLayoutVars>
          <dgm:dir/>
          <dgm:resizeHandles val="exact"/>
        </dgm:presLayoutVars>
      </dgm:prSet>
      <dgm:spPr/>
      <dgm:t>
        <a:bodyPr/>
        <a:lstStyle/>
        <a:p>
          <a:endParaRPr lang="en-US"/>
        </a:p>
      </dgm:t>
    </dgm:pt>
    <dgm:pt modelId="{7318A89D-E63F-4377-BB64-57975943503C}" type="pres">
      <dgm:prSet presAssocID="{ABC24378-3F45-4FD7-9A72-596F5353535E}" presName="node" presStyleLbl="node1" presStyleIdx="0" presStyleCnt="3">
        <dgm:presLayoutVars>
          <dgm:bulletEnabled val="1"/>
        </dgm:presLayoutVars>
      </dgm:prSet>
      <dgm:spPr/>
      <dgm:t>
        <a:bodyPr/>
        <a:lstStyle/>
        <a:p>
          <a:endParaRPr lang="en-US"/>
        </a:p>
      </dgm:t>
    </dgm:pt>
    <dgm:pt modelId="{4E658465-B23D-48CB-B597-200AEF9C66C1}" type="pres">
      <dgm:prSet presAssocID="{920C8BF5-8481-424D-ADBB-C011DF7F5082}" presName="sibTrans" presStyleLbl="sibTrans2D1" presStyleIdx="0" presStyleCnt="3"/>
      <dgm:spPr/>
      <dgm:t>
        <a:bodyPr/>
        <a:lstStyle/>
        <a:p>
          <a:endParaRPr lang="en-US"/>
        </a:p>
      </dgm:t>
    </dgm:pt>
    <dgm:pt modelId="{CBFC1D46-4659-4F8E-870A-D44172B3F118}" type="pres">
      <dgm:prSet presAssocID="{920C8BF5-8481-424D-ADBB-C011DF7F5082}" presName="connectorText" presStyleLbl="sibTrans2D1" presStyleIdx="0" presStyleCnt="3"/>
      <dgm:spPr/>
      <dgm:t>
        <a:bodyPr/>
        <a:lstStyle/>
        <a:p>
          <a:endParaRPr lang="en-US"/>
        </a:p>
      </dgm:t>
    </dgm:pt>
    <dgm:pt modelId="{4F8965EC-1872-40DD-BBA9-621952D0DB13}" type="pres">
      <dgm:prSet presAssocID="{069600E6-AF86-4AB7-B64F-64D28132C38A}" presName="node" presStyleLbl="node1" presStyleIdx="1" presStyleCnt="3">
        <dgm:presLayoutVars>
          <dgm:bulletEnabled val="1"/>
        </dgm:presLayoutVars>
      </dgm:prSet>
      <dgm:spPr/>
      <dgm:t>
        <a:bodyPr/>
        <a:lstStyle/>
        <a:p>
          <a:endParaRPr lang="en-US"/>
        </a:p>
      </dgm:t>
    </dgm:pt>
    <dgm:pt modelId="{8D66E394-976D-4532-8FBF-271E71B0299A}" type="pres">
      <dgm:prSet presAssocID="{9DC538EF-DD35-4FD7-A0F8-0DF5DE03AFD5}" presName="sibTrans" presStyleLbl="sibTrans2D1" presStyleIdx="1" presStyleCnt="3"/>
      <dgm:spPr/>
      <dgm:t>
        <a:bodyPr/>
        <a:lstStyle/>
        <a:p>
          <a:endParaRPr lang="en-US"/>
        </a:p>
      </dgm:t>
    </dgm:pt>
    <dgm:pt modelId="{42FE30DC-8ACA-405B-BF0B-52490B538DCD}" type="pres">
      <dgm:prSet presAssocID="{9DC538EF-DD35-4FD7-A0F8-0DF5DE03AFD5}" presName="connectorText" presStyleLbl="sibTrans2D1" presStyleIdx="1" presStyleCnt="3"/>
      <dgm:spPr/>
      <dgm:t>
        <a:bodyPr/>
        <a:lstStyle/>
        <a:p>
          <a:endParaRPr lang="en-US"/>
        </a:p>
      </dgm:t>
    </dgm:pt>
    <dgm:pt modelId="{C808B70E-60F2-4D61-B1E4-AFF22EC6B154}" type="pres">
      <dgm:prSet presAssocID="{0C557012-E31C-483D-9D3F-E60A35B654C4}" presName="node" presStyleLbl="node1" presStyleIdx="2" presStyleCnt="3" custScaleY="105197">
        <dgm:presLayoutVars>
          <dgm:bulletEnabled val="1"/>
        </dgm:presLayoutVars>
      </dgm:prSet>
      <dgm:spPr/>
      <dgm:t>
        <a:bodyPr/>
        <a:lstStyle/>
        <a:p>
          <a:endParaRPr lang="en-US"/>
        </a:p>
      </dgm:t>
    </dgm:pt>
    <dgm:pt modelId="{50954E9E-F000-44D4-86E0-8822B3E84E7A}" type="pres">
      <dgm:prSet presAssocID="{9A2DABBF-CF77-4370-91B0-CC570E814CC7}" presName="sibTrans" presStyleLbl="sibTrans2D1" presStyleIdx="2" presStyleCnt="3"/>
      <dgm:spPr/>
      <dgm:t>
        <a:bodyPr/>
        <a:lstStyle/>
        <a:p>
          <a:endParaRPr lang="en-US"/>
        </a:p>
      </dgm:t>
    </dgm:pt>
    <dgm:pt modelId="{A05332D0-2D5B-4BBD-AA7E-7F549A6852C4}" type="pres">
      <dgm:prSet presAssocID="{9A2DABBF-CF77-4370-91B0-CC570E814CC7}" presName="connectorText" presStyleLbl="sibTrans2D1" presStyleIdx="2" presStyleCnt="3"/>
      <dgm:spPr/>
      <dgm:t>
        <a:bodyPr/>
        <a:lstStyle/>
        <a:p>
          <a:endParaRPr lang="en-US"/>
        </a:p>
      </dgm:t>
    </dgm:pt>
  </dgm:ptLst>
  <dgm:cxnLst>
    <dgm:cxn modelId="{E8169F63-8BFC-428A-8C8A-BF3DF3C7F056}" type="presOf" srcId="{9DC538EF-DD35-4FD7-A0F8-0DF5DE03AFD5}" destId="{42FE30DC-8ACA-405B-BF0B-52490B538DCD}" srcOrd="1" destOrd="0" presId="urn:microsoft.com/office/officeart/2005/8/layout/cycle7"/>
    <dgm:cxn modelId="{1B4A9DFB-2A12-47F9-BEFD-94BBDA5AE05B}" type="presOf" srcId="{ABC24378-3F45-4FD7-9A72-596F5353535E}" destId="{7318A89D-E63F-4377-BB64-57975943503C}" srcOrd="0" destOrd="0" presId="urn:microsoft.com/office/officeart/2005/8/layout/cycle7"/>
    <dgm:cxn modelId="{3AF707C2-8473-464A-8934-04F9DDA73335}" type="presOf" srcId="{9A2DABBF-CF77-4370-91B0-CC570E814CC7}" destId="{50954E9E-F000-44D4-86E0-8822B3E84E7A}" srcOrd="0" destOrd="0" presId="urn:microsoft.com/office/officeart/2005/8/layout/cycle7"/>
    <dgm:cxn modelId="{0E609E3C-76EA-4AEB-A369-B0E82F4AF5C4}" type="presOf" srcId="{0C557012-E31C-483D-9D3F-E60A35B654C4}" destId="{C808B70E-60F2-4D61-B1E4-AFF22EC6B154}" srcOrd="0" destOrd="0" presId="urn:microsoft.com/office/officeart/2005/8/layout/cycle7"/>
    <dgm:cxn modelId="{061BA0F8-29B5-4612-AB58-E7EA58BDF38A}" type="presOf" srcId="{069600E6-AF86-4AB7-B64F-64D28132C38A}" destId="{4F8965EC-1872-40DD-BBA9-621952D0DB13}" srcOrd="0" destOrd="0" presId="urn:microsoft.com/office/officeart/2005/8/layout/cycle7"/>
    <dgm:cxn modelId="{6BBB6A84-F2FC-4932-B1B1-463E4D166855}" type="presOf" srcId="{920C8BF5-8481-424D-ADBB-C011DF7F5082}" destId="{CBFC1D46-4659-4F8E-870A-D44172B3F118}" srcOrd="1" destOrd="0" presId="urn:microsoft.com/office/officeart/2005/8/layout/cycle7"/>
    <dgm:cxn modelId="{AEC0BA10-1C38-4D73-A0CA-F867ACC36289}" type="presOf" srcId="{9DC538EF-DD35-4FD7-A0F8-0DF5DE03AFD5}" destId="{8D66E394-976D-4532-8FBF-271E71B0299A}" srcOrd="0" destOrd="0" presId="urn:microsoft.com/office/officeart/2005/8/layout/cycle7"/>
    <dgm:cxn modelId="{3092A4F2-C6B1-42BD-A23C-3EB76B4D5F2E}" type="presOf" srcId="{B236D92A-3B30-4802-B416-9111CC393362}" destId="{7EF31456-A7AC-4EF1-AE03-1F9FF9035628}" srcOrd="0" destOrd="0" presId="urn:microsoft.com/office/officeart/2005/8/layout/cycle7"/>
    <dgm:cxn modelId="{0A145096-16C6-4428-8DA3-007D416CC099}" srcId="{B236D92A-3B30-4802-B416-9111CC393362}" destId="{0C557012-E31C-483D-9D3F-E60A35B654C4}" srcOrd="2" destOrd="0" parTransId="{84C0F5C5-9DF3-46D4-ACA3-03517C1AA626}" sibTransId="{9A2DABBF-CF77-4370-91B0-CC570E814CC7}"/>
    <dgm:cxn modelId="{A02A7825-F161-4057-9628-D6436F8DD6E6}" srcId="{B236D92A-3B30-4802-B416-9111CC393362}" destId="{ABC24378-3F45-4FD7-9A72-596F5353535E}" srcOrd="0" destOrd="0" parTransId="{C2B2BF75-7103-4779-BC47-637FDF92EE8B}" sibTransId="{920C8BF5-8481-424D-ADBB-C011DF7F5082}"/>
    <dgm:cxn modelId="{44A22808-D94D-4D35-8B37-BC72802B3B2C}" type="presOf" srcId="{9A2DABBF-CF77-4370-91B0-CC570E814CC7}" destId="{A05332D0-2D5B-4BBD-AA7E-7F549A6852C4}" srcOrd="1" destOrd="0" presId="urn:microsoft.com/office/officeart/2005/8/layout/cycle7"/>
    <dgm:cxn modelId="{DA115297-C553-40F7-BF55-F037849D4314}" type="presOf" srcId="{920C8BF5-8481-424D-ADBB-C011DF7F5082}" destId="{4E658465-B23D-48CB-B597-200AEF9C66C1}" srcOrd="0" destOrd="0" presId="urn:microsoft.com/office/officeart/2005/8/layout/cycle7"/>
    <dgm:cxn modelId="{B1719706-391F-4BD1-8C64-ED06B20C90C6}" srcId="{B236D92A-3B30-4802-B416-9111CC393362}" destId="{069600E6-AF86-4AB7-B64F-64D28132C38A}" srcOrd="1" destOrd="0" parTransId="{C429EA32-A956-4595-AF21-1D8B233DC564}" sibTransId="{9DC538EF-DD35-4FD7-A0F8-0DF5DE03AFD5}"/>
    <dgm:cxn modelId="{589ABFB5-D4C7-4620-8815-A8D553E44509}" type="presParOf" srcId="{7EF31456-A7AC-4EF1-AE03-1F9FF9035628}" destId="{7318A89D-E63F-4377-BB64-57975943503C}" srcOrd="0" destOrd="0" presId="urn:microsoft.com/office/officeart/2005/8/layout/cycle7"/>
    <dgm:cxn modelId="{2A733AEF-64D5-4CD1-B171-B7AA627B5B38}" type="presParOf" srcId="{7EF31456-A7AC-4EF1-AE03-1F9FF9035628}" destId="{4E658465-B23D-48CB-B597-200AEF9C66C1}" srcOrd="1" destOrd="0" presId="urn:microsoft.com/office/officeart/2005/8/layout/cycle7"/>
    <dgm:cxn modelId="{825EA8DC-0866-429C-BABF-6C5C6C30A7CA}" type="presParOf" srcId="{4E658465-B23D-48CB-B597-200AEF9C66C1}" destId="{CBFC1D46-4659-4F8E-870A-D44172B3F118}" srcOrd="0" destOrd="0" presId="urn:microsoft.com/office/officeart/2005/8/layout/cycle7"/>
    <dgm:cxn modelId="{B1716B48-B944-4D2B-BD27-1E1406076DDC}" type="presParOf" srcId="{7EF31456-A7AC-4EF1-AE03-1F9FF9035628}" destId="{4F8965EC-1872-40DD-BBA9-621952D0DB13}" srcOrd="2" destOrd="0" presId="urn:microsoft.com/office/officeart/2005/8/layout/cycle7"/>
    <dgm:cxn modelId="{770057E9-D35A-4D5F-AAF5-654E5B93AE6A}" type="presParOf" srcId="{7EF31456-A7AC-4EF1-AE03-1F9FF9035628}" destId="{8D66E394-976D-4532-8FBF-271E71B0299A}" srcOrd="3" destOrd="0" presId="urn:microsoft.com/office/officeart/2005/8/layout/cycle7"/>
    <dgm:cxn modelId="{7E53C076-A70D-4031-96A5-03DE0CFF177B}" type="presParOf" srcId="{8D66E394-976D-4532-8FBF-271E71B0299A}" destId="{42FE30DC-8ACA-405B-BF0B-52490B538DCD}" srcOrd="0" destOrd="0" presId="urn:microsoft.com/office/officeart/2005/8/layout/cycle7"/>
    <dgm:cxn modelId="{0D3C27E1-AF3D-4575-88A0-48BDAC30A47F}" type="presParOf" srcId="{7EF31456-A7AC-4EF1-AE03-1F9FF9035628}" destId="{C808B70E-60F2-4D61-B1E4-AFF22EC6B154}" srcOrd="4" destOrd="0" presId="urn:microsoft.com/office/officeart/2005/8/layout/cycle7"/>
    <dgm:cxn modelId="{49CE8B15-5DB3-4583-90E9-6B72C743D5ED}" type="presParOf" srcId="{7EF31456-A7AC-4EF1-AE03-1F9FF9035628}" destId="{50954E9E-F000-44D4-86E0-8822B3E84E7A}" srcOrd="5" destOrd="0" presId="urn:microsoft.com/office/officeart/2005/8/layout/cycle7"/>
    <dgm:cxn modelId="{6542EEAF-D984-45E4-8F24-2343D8B77D80}" type="presParOf" srcId="{50954E9E-F000-44D4-86E0-8822B3E84E7A}" destId="{A05332D0-2D5B-4BBD-AA7E-7F549A6852C4}" srcOrd="0" destOrd="0" presId="urn:microsoft.com/office/officeart/2005/8/layout/cycle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18A89D-E63F-4377-BB64-57975943503C}">
      <dsp:nvSpPr>
        <dsp:cNvPr id="0" name=""/>
        <dsp:cNvSpPr/>
      </dsp:nvSpPr>
      <dsp:spPr>
        <a:xfrm>
          <a:off x="2628974" y="-13152"/>
          <a:ext cx="2209651" cy="11048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Stage 1 ( Preplanning)</a:t>
          </a:r>
          <a:endParaRPr lang="en-US" sz="2100" kern="1200" dirty="0"/>
        </a:p>
      </dsp:txBody>
      <dsp:txXfrm>
        <a:off x="2628974" y="-13152"/>
        <a:ext cx="2209651" cy="1104825"/>
      </dsp:txXfrm>
    </dsp:sp>
    <dsp:sp modelId="{4E658465-B23D-48CB-B597-200AEF9C66C1}">
      <dsp:nvSpPr>
        <dsp:cNvPr id="0" name=""/>
        <dsp:cNvSpPr/>
      </dsp:nvSpPr>
      <dsp:spPr>
        <a:xfrm rot="3600000">
          <a:off x="4070337" y="1925901"/>
          <a:ext cx="1151335" cy="386688"/>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3600000">
        <a:off x="4070337" y="1925901"/>
        <a:ext cx="1151335" cy="386688"/>
      </dsp:txXfrm>
    </dsp:sp>
    <dsp:sp modelId="{4F8965EC-1872-40DD-BBA9-621952D0DB13}">
      <dsp:nvSpPr>
        <dsp:cNvPr id="0" name=""/>
        <dsp:cNvSpPr/>
      </dsp:nvSpPr>
      <dsp:spPr>
        <a:xfrm>
          <a:off x="4453384" y="3146818"/>
          <a:ext cx="2209651" cy="1104825"/>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Stage 2 ( Unit and Lesson Planning)</a:t>
          </a:r>
          <a:endParaRPr lang="en-US" sz="2100" kern="1200" dirty="0"/>
        </a:p>
      </dsp:txBody>
      <dsp:txXfrm>
        <a:off x="4453384" y="3146818"/>
        <a:ext cx="2209651" cy="1104825"/>
      </dsp:txXfrm>
    </dsp:sp>
    <dsp:sp modelId="{8D66E394-976D-4532-8FBF-271E71B0299A}">
      <dsp:nvSpPr>
        <dsp:cNvPr id="0" name=""/>
        <dsp:cNvSpPr/>
      </dsp:nvSpPr>
      <dsp:spPr>
        <a:xfrm rot="10800000">
          <a:off x="3158132" y="3505886"/>
          <a:ext cx="1151335" cy="386688"/>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10800000">
        <a:off x="3158132" y="3505886"/>
        <a:ext cx="1151335" cy="386688"/>
      </dsp:txXfrm>
    </dsp:sp>
    <dsp:sp modelId="{C808B70E-60F2-4D61-B1E4-AFF22EC6B154}">
      <dsp:nvSpPr>
        <dsp:cNvPr id="0" name=""/>
        <dsp:cNvSpPr/>
      </dsp:nvSpPr>
      <dsp:spPr>
        <a:xfrm>
          <a:off x="804564" y="3118109"/>
          <a:ext cx="2209651" cy="116224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Stage 3 ( Post lesson activities )</a:t>
          </a:r>
          <a:endParaRPr lang="en-US" sz="2100" kern="1200" dirty="0"/>
        </a:p>
      </dsp:txBody>
      <dsp:txXfrm>
        <a:off x="804564" y="3118109"/>
        <a:ext cx="2209651" cy="1162243"/>
      </dsp:txXfrm>
    </dsp:sp>
    <dsp:sp modelId="{50954E9E-F000-44D4-86E0-8822B3E84E7A}">
      <dsp:nvSpPr>
        <dsp:cNvPr id="0" name=""/>
        <dsp:cNvSpPr/>
      </dsp:nvSpPr>
      <dsp:spPr>
        <a:xfrm rot="18000000">
          <a:off x="2254214" y="1911546"/>
          <a:ext cx="1151335" cy="386688"/>
        </a:xfrm>
        <a:prstGeom prst="lef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en-US" sz="1600" kern="1200"/>
        </a:p>
      </dsp:txBody>
      <dsp:txXfrm rot="18000000">
        <a:off x="2254214" y="1911546"/>
        <a:ext cx="1151335" cy="386688"/>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17" name="Footer Placeholder 16"/>
          <p:cNvSpPr>
            <a:spLocks noGrp="1"/>
          </p:cNvSpPr>
          <p:nvPr>
            <p:ph type="ftr" sz="quarter" idx="11"/>
          </p:nvPr>
        </p:nvSpPr>
        <p:spPr/>
        <p:txBody>
          <a:bodyPr/>
          <a:lstStyle>
            <a:extLst/>
          </a:lstStyle>
          <a:p>
            <a:endParaRPr lang="en-US" dirty="0"/>
          </a:p>
        </p:txBody>
      </p:sp>
      <p:sp>
        <p:nvSpPr>
          <p:cNvPr id="29" name="Slide Number Placeholder 28"/>
          <p:cNvSpPr>
            <a:spLocks noGrp="1"/>
          </p:cNvSpPr>
          <p:nvPr>
            <p:ph type="sldNum" sz="quarter" idx="12"/>
          </p:nvPr>
        </p:nvSpPr>
        <p:spPr/>
        <p:txBody>
          <a:bodyPr/>
          <a:lstStyle>
            <a:extLst/>
          </a:lstStyle>
          <a:p>
            <a:fld id="{FCE972D8-33BA-44A1-9FF1-8F861254811D}" type="slidenum">
              <a:rPr lang="en-US" smtClean="0"/>
              <a:pPr/>
              <a:t>‹#›</a:t>
            </a:fld>
            <a:endParaRPr lang="en-US" dirty="0"/>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E972D8-33BA-44A1-9FF1-8F861254811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E972D8-33BA-44A1-9FF1-8F861254811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E972D8-33BA-44A1-9FF1-8F861254811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FCE972D8-33BA-44A1-9FF1-8F861254811D}" type="slidenum">
              <a:rPr lang="en-US" smtClean="0"/>
              <a:pPr/>
              <a:t>‹#›</a:t>
            </a:fld>
            <a:endParaRPr lang="en-US" dirty="0"/>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CE972D8-33BA-44A1-9FF1-8F861254811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FCE972D8-33BA-44A1-9FF1-8F861254811D}" type="slidenum">
              <a:rPr lang="en-US" smtClean="0"/>
              <a:pPr/>
              <a:t>‹#›</a:t>
            </a:fld>
            <a:endParaRPr lang="en-US" dirty="0"/>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FCE972D8-33BA-44A1-9FF1-8F861254811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FCE972D8-33BA-44A1-9FF1-8F861254811D}"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A25B90B-AB8E-46E9-8D77-35C4D40CC2FC}" type="datetimeFigureOut">
              <a:rPr lang="en-US" smtClean="0"/>
              <a:pPr/>
              <a:t>15-Jan-15</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FCE972D8-33BA-44A1-9FF1-8F861254811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CA25B90B-AB8E-46E9-8D77-35C4D40CC2FC}" type="datetimeFigureOut">
              <a:rPr lang="en-US" smtClean="0"/>
              <a:pPr/>
              <a:t>15-Jan-15</a:t>
            </a:fld>
            <a:endParaRPr lang="en-US" dirty="0"/>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dirty="0"/>
          </a:p>
        </p:txBody>
      </p:sp>
      <p:sp>
        <p:nvSpPr>
          <p:cNvPr id="7" name="Slide Number Placeholder 6"/>
          <p:cNvSpPr>
            <a:spLocks noGrp="1"/>
          </p:cNvSpPr>
          <p:nvPr>
            <p:ph type="sldNum" sz="quarter" idx="12"/>
          </p:nvPr>
        </p:nvSpPr>
        <p:spPr>
          <a:xfrm>
            <a:off x="8610600" y="55499"/>
            <a:ext cx="457200" cy="365125"/>
          </a:xfrm>
        </p:spPr>
        <p:txBody>
          <a:bodyPr/>
          <a:lstStyle>
            <a:extLst/>
          </a:lstStyle>
          <a:p>
            <a:fld id="{FCE972D8-33BA-44A1-9FF1-8F861254811D}"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CA25B90B-AB8E-46E9-8D77-35C4D40CC2FC}" type="datetimeFigureOut">
              <a:rPr lang="en-US" smtClean="0"/>
              <a:pPr/>
              <a:t>15-Jan-15</a:t>
            </a:fld>
            <a:endParaRPr lang="en-US" dirty="0"/>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dirty="0"/>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FCE972D8-33BA-44A1-9FF1-8F861254811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8305800" cy="6400800"/>
          </a:xfrm>
        </p:spPr>
        <p:txBody>
          <a:bodyPr/>
          <a:lstStyle/>
          <a:p>
            <a:pPr algn="ctr"/>
            <a:r>
              <a:rPr lang="en-MY" altLang="en-US" dirty="0" smtClean="0">
                <a:latin typeface="Times New Roman" pitchFamily="18" charset="0"/>
              </a:rPr>
              <a:t/>
            </a:r>
            <a:br>
              <a:rPr lang="en-MY" altLang="en-US" dirty="0" smtClean="0">
                <a:latin typeface="Times New Roman" pitchFamily="18" charset="0"/>
              </a:rPr>
            </a:br>
            <a:r>
              <a:rPr lang="en-MY" altLang="en-US" dirty="0" smtClean="0">
                <a:latin typeface="Times New Roman" pitchFamily="18" charset="0"/>
              </a:rPr>
              <a:t>PLANNING AND SELF MANAGEMENT</a:t>
            </a:r>
            <a:r>
              <a:rPr lang="en-US" altLang="en-US" dirty="0" smtClean="0">
                <a:latin typeface="Times New Roman" pitchFamily="18" charset="0"/>
              </a:rPr>
              <a:t/>
            </a:r>
            <a:br>
              <a:rPr lang="en-US" altLang="en-US" dirty="0" smtClean="0">
                <a:latin typeface="Times New Roman" pitchFamily="18" charset="0"/>
              </a:rPr>
            </a:b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28600"/>
            <a:ext cx="8382000" cy="6477000"/>
          </a:xfrm>
        </p:spPr>
        <p:txBody>
          <a:bodyPr>
            <a:normAutofit lnSpcReduction="10000"/>
          </a:bodyPr>
          <a:lstStyle/>
          <a:p>
            <a:r>
              <a:rPr lang="en-US" dirty="0" smtClean="0"/>
              <a:t>Planning and self management are one of the </a:t>
            </a:r>
            <a:r>
              <a:rPr lang="en-US" dirty="0" err="1" smtClean="0"/>
              <a:t>metacognitive</a:t>
            </a:r>
            <a:r>
              <a:rPr lang="en-US" dirty="0" smtClean="0"/>
              <a:t> strategies that include on learning strategies.</a:t>
            </a:r>
          </a:p>
          <a:p>
            <a:endParaRPr lang="en-US" dirty="0" smtClean="0"/>
          </a:p>
          <a:p>
            <a:pPr algn="ctr">
              <a:buNone/>
            </a:pPr>
            <a:r>
              <a:rPr lang="en-US" b="1" u="sng" dirty="0" smtClean="0"/>
              <a:t>What is </a:t>
            </a:r>
            <a:r>
              <a:rPr lang="en-US" b="1" u="sng" dirty="0" err="1" smtClean="0"/>
              <a:t>Metacognitive</a:t>
            </a:r>
            <a:r>
              <a:rPr lang="en-US" b="1" u="sng" dirty="0" smtClean="0"/>
              <a:t>?</a:t>
            </a:r>
          </a:p>
          <a:p>
            <a:pPr algn="ctr">
              <a:buNone/>
            </a:pPr>
            <a:endParaRPr lang="en-US" b="1" u="sng" dirty="0" smtClean="0"/>
          </a:p>
          <a:p>
            <a:pPr>
              <a:buFont typeface="Arial" pitchFamily="34" charset="0"/>
              <a:buChar char="•"/>
            </a:pPr>
            <a:r>
              <a:rPr lang="en-US" dirty="0" smtClean="0"/>
              <a:t>Is a term used in information processing.</a:t>
            </a:r>
          </a:p>
          <a:p>
            <a:pPr>
              <a:buFont typeface="Arial" pitchFamily="34" charset="0"/>
              <a:buChar char="•"/>
            </a:pPr>
            <a:r>
              <a:rPr lang="en-US" dirty="0" smtClean="0"/>
              <a:t>Is to refer to higher-order cognition – Conditional knowledge is discussed next , followed by an explanation of how </a:t>
            </a:r>
            <a:r>
              <a:rPr lang="en-US" dirty="0" err="1" smtClean="0"/>
              <a:t>metacognitive</a:t>
            </a:r>
            <a:r>
              <a:rPr lang="en-US" dirty="0" smtClean="0"/>
              <a:t> process help to </a:t>
            </a:r>
            <a:r>
              <a:rPr lang="en-US" dirty="0" err="1" smtClean="0"/>
              <a:t>intergrate</a:t>
            </a:r>
            <a:r>
              <a:rPr lang="en-US" dirty="0" smtClean="0"/>
              <a:t> information processing.</a:t>
            </a:r>
          </a:p>
          <a:p>
            <a:pPr>
              <a:buFont typeface="Arial" pitchFamily="34" charset="0"/>
              <a:buChar char="•"/>
            </a:pPr>
            <a:r>
              <a:rPr lang="en-US" dirty="0" err="1" smtClean="0"/>
              <a:t>Metacognition</a:t>
            </a:r>
            <a:r>
              <a:rPr lang="en-US" dirty="0" smtClean="0"/>
              <a:t> refers to the deliberate conscious control of cognitive activity. ( Brown 1980; </a:t>
            </a:r>
            <a:r>
              <a:rPr lang="en-US" dirty="0" err="1" smtClean="0"/>
              <a:t>Matlin</a:t>
            </a:r>
            <a:r>
              <a:rPr lang="en-US" dirty="0" smtClean="0"/>
              <a:t>, 2009)</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
            <a:ext cx="8382000" cy="6477000"/>
          </a:xfrm>
        </p:spPr>
        <p:txBody>
          <a:bodyPr>
            <a:normAutofit/>
          </a:bodyPr>
          <a:lstStyle/>
          <a:p>
            <a:endParaRPr lang="en-US" dirty="0" smtClean="0"/>
          </a:p>
          <a:p>
            <a:r>
              <a:rPr lang="en-US" sz="3600" dirty="0" smtClean="0"/>
              <a:t>The strategies that involve ( </a:t>
            </a:r>
            <a:r>
              <a:rPr lang="en-US" sz="3600" dirty="0" err="1" smtClean="0"/>
              <a:t>Purpura</a:t>
            </a:r>
            <a:r>
              <a:rPr lang="en-US" sz="3600" dirty="0" smtClean="0"/>
              <a:t>, 1997 )</a:t>
            </a:r>
            <a:endParaRPr lang="en-US" dirty="0" smtClean="0"/>
          </a:p>
          <a:p>
            <a:pPr>
              <a:buNone/>
            </a:pPr>
            <a:endParaRPr lang="en-US" dirty="0" smtClean="0"/>
          </a:p>
          <a:p>
            <a:pPr lvl="1"/>
            <a:r>
              <a:rPr lang="en-US" sz="3200" dirty="0" smtClean="0"/>
              <a:t>Planning for learning</a:t>
            </a:r>
          </a:p>
          <a:p>
            <a:pPr lvl="1"/>
            <a:r>
              <a:rPr lang="en-US" sz="3200" dirty="0" smtClean="0"/>
              <a:t>Thinking about the learning process</a:t>
            </a:r>
          </a:p>
          <a:p>
            <a:pPr lvl="1"/>
            <a:r>
              <a:rPr lang="en-US" sz="3200" dirty="0" smtClean="0"/>
              <a:t>Monitoring of one’s production or comprehension</a:t>
            </a:r>
          </a:p>
          <a:p>
            <a:pPr lvl="1"/>
            <a:r>
              <a:rPr lang="en-US" sz="3200" dirty="0" smtClean="0"/>
              <a:t>Evaluating learning after an activity is completed</a:t>
            </a:r>
          </a:p>
          <a:p>
            <a:pPr lvl="1">
              <a:buNone/>
            </a:pPr>
            <a:endParaRPr lang="en-US" dirty="0" smtClean="0"/>
          </a:p>
          <a:p>
            <a:pPr lvl="1">
              <a:buNone/>
            </a:pPr>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28600"/>
            <a:ext cx="8153400" cy="6629400"/>
          </a:xfrm>
        </p:spPr>
        <p:txBody>
          <a:bodyPr>
            <a:normAutofit/>
          </a:bodyPr>
          <a:lstStyle/>
          <a:p>
            <a:pPr>
              <a:buNone/>
            </a:pPr>
            <a:r>
              <a:rPr lang="en-US" dirty="0" smtClean="0"/>
              <a:t>	What is </a:t>
            </a:r>
            <a:r>
              <a:rPr lang="en-US" dirty="0" err="1" smtClean="0"/>
              <a:t>metacognition</a:t>
            </a:r>
            <a:r>
              <a:rPr lang="en-US" dirty="0" smtClean="0"/>
              <a:t>? It has usually been broadly and rather loosely defined as any knowledge or cognitive activity that takes as its objects , or regulates, any aspect of any cognitive enterprise…It’s called </a:t>
            </a:r>
            <a:r>
              <a:rPr lang="en-US" dirty="0" err="1" smtClean="0"/>
              <a:t>metacognition</a:t>
            </a:r>
            <a:r>
              <a:rPr lang="en-US" dirty="0" smtClean="0"/>
              <a:t> because it’s core meaning is “cognition about cognition “ . </a:t>
            </a:r>
            <a:r>
              <a:rPr lang="en-US" dirty="0" err="1" smtClean="0"/>
              <a:t>Metacognitive</a:t>
            </a:r>
            <a:r>
              <a:rPr lang="en-US" dirty="0" smtClean="0"/>
              <a:t> skills are believed to play an important role in many types of cognitive theory, including oral and reading comprehension, writing, language acquisition, perception, attention, memory, problem solving, social cognition and various forms of self –instruction and self-control.  ( </a:t>
            </a:r>
            <a:r>
              <a:rPr lang="en-US" dirty="0" err="1" smtClean="0"/>
              <a:t>Flavell</a:t>
            </a:r>
            <a:r>
              <a:rPr lang="en-US" dirty="0" smtClean="0"/>
              <a:t>, 1985, p. 104 )</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458200" cy="914400"/>
          </a:xfrm>
        </p:spPr>
        <p:txBody>
          <a:bodyPr/>
          <a:lstStyle/>
          <a:p>
            <a:pPr algn="ctr"/>
            <a:r>
              <a:rPr lang="en-US" b="1" dirty="0" smtClean="0"/>
              <a:t>PLANNING MANAGEMENT </a:t>
            </a:r>
            <a:endParaRPr lang="en-US" b="1" dirty="0"/>
          </a:p>
        </p:txBody>
      </p:sp>
      <p:sp>
        <p:nvSpPr>
          <p:cNvPr id="3" name="Content Placeholder 2"/>
          <p:cNvSpPr>
            <a:spLocks noGrp="1"/>
          </p:cNvSpPr>
          <p:nvPr>
            <p:ph idx="1"/>
          </p:nvPr>
        </p:nvSpPr>
        <p:spPr>
          <a:xfrm>
            <a:off x="533400" y="1066800"/>
            <a:ext cx="8458200" cy="5486400"/>
          </a:xfrm>
        </p:spPr>
        <p:txBody>
          <a:bodyPr/>
          <a:lstStyle/>
          <a:p>
            <a:r>
              <a:rPr lang="en-US" dirty="0" smtClean="0"/>
              <a:t>From Learner’s Perspective :</a:t>
            </a:r>
          </a:p>
          <a:p>
            <a:pPr>
              <a:buNone/>
            </a:pPr>
            <a:endParaRPr lang="en-US" dirty="0" smtClean="0"/>
          </a:p>
          <a:p>
            <a:pPr lvl="1"/>
            <a:r>
              <a:rPr lang="en-US" dirty="0" smtClean="0"/>
              <a:t>Planning for and rehearsing linguistic components necessary to carry out an upcoming language task.</a:t>
            </a:r>
          </a:p>
          <a:p>
            <a:pPr lvl="2"/>
            <a:r>
              <a:rPr lang="en-US" dirty="0" smtClean="0"/>
              <a:t>Learning strategies, O’Malley et, al. 1985 : 582-584</a:t>
            </a:r>
          </a:p>
          <a:p>
            <a:pPr lvl="2">
              <a:buNone/>
            </a:pPr>
            <a:endParaRPr lang="en-US" dirty="0" smtClean="0"/>
          </a:p>
          <a:p>
            <a:pPr lvl="1"/>
            <a:r>
              <a:rPr lang="en-US" dirty="0" smtClean="0"/>
              <a:t>( Planning = Content + Methods to achieve goals)</a:t>
            </a:r>
          </a:p>
          <a:p>
            <a:pPr lvl="2">
              <a:buFontTx/>
              <a:buChar char="-"/>
            </a:pPr>
            <a:r>
              <a:rPr lang="en-US" dirty="0" smtClean="0"/>
              <a:t>Planning formula strategies , from A Guide To Effective Learning, Donald C. </a:t>
            </a:r>
            <a:r>
              <a:rPr lang="en-US" dirty="0" err="1" smtClean="0"/>
              <a:t>Orlich</a:t>
            </a:r>
            <a:r>
              <a:rPr lang="en-US" dirty="0" smtClean="0"/>
              <a:t>, 9</a:t>
            </a:r>
            <a:r>
              <a:rPr lang="en-US" baseline="30000" dirty="0" smtClean="0"/>
              <a:t>th</a:t>
            </a:r>
            <a:r>
              <a:rPr lang="en-US" dirty="0" smtClean="0"/>
              <a:t> edition.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382000" cy="1676400"/>
          </a:xfrm>
        </p:spPr>
        <p:txBody>
          <a:bodyPr/>
          <a:lstStyle/>
          <a:p>
            <a:r>
              <a:rPr lang="en-US" sz="2800" b="1" dirty="0" smtClean="0"/>
              <a:t>Cont’d;</a:t>
            </a:r>
            <a:br>
              <a:rPr lang="en-US" sz="2800" b="1" dirty="0" smtClean="0"/>
            </a:br>
            <a:r>
              <a:rPr lang="en-US" sz="2800" b="1" dirty="0" smtClean="0"/>
              <a:t/>
            </a:r>
            <a:br>
              <a:rPr lang="en-US" sz="2800" b="1" dirty="0" smtClean="0"/>
            </a:br>
            <a:r>
              <a:rPr lang="en-US" sz="2800" b="1" dirty="0" smtClean="0"/>
              <a:t>	</a:t>
            </a:r>
            <a:r>
              <a:rPr lang="en-US" sz="2800" b="1" u="sng" dirty="0" smtClean="0"/>
              <a:t>Instructional Planning Procedures</a:t>
            </a:r>
            <a:endParaRPr lang="en-US" sz="2800" b="1" u="sng" dirty="0"/>
          </a:p>
        </p:txBody>
      </p:sp>
      <p:graphicFrame>
        <p:nvGraphicFramePr>
          <p:cNvPr id="5" name="Content Placeholder 4"/>
          <p:cNvGraphicFramePr>
            <a:graphicFrameLocks noGrp="1"/>
          </p:cNvGraphicFramePr>
          <p:nvPr>
            <p:ph idx="1"/>
          </p:nvPr>
        </p:nvGraphicFramePr>
        <p:xfrm>
          <a:off x="914400" y="1828800"/>
          <a:ext cx="7467600" cy="4267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8229600" cy="609600"/>
          </a:xfrm>
        </p:spPr>
        <p:txBody>
          <a:bodyPr/>
          <a:lstStyle/>
          <a:p>
            <a:r>
              <a:rPr lang="en-US" sz="2800" b="1" u="sng" dirty="0" smtClean="0"/>
              <a:t>From Student’s Perspective </a:t>
            </a:r>
            <a:endParaRPr lang="en-US" sz="2800" b="1" u="sng" dirty="0"/>
          </a:p>
        </p:txBody>
      </p:sp>
      <p:sp>
        <p:nvSpPr>
          <p:cNvPr id="3" name="Content Placeholder 2"/>
          <p:cNvSpPr>
            <a:spLocks noGrp="1"/>
          </p:cNvSpPr>
          <p:nvPr>
            <p:ph idx="1"/>
          </p:nvPr>
        </p:nvSpPr>
        <p:spPr>
          <a:xfrm>
            <a:off x="609600" y="838200"/>
            <a:ext cx="8305800" cy="5791200"/>
          </a:xfrm>
        </p:spPr>
        <p:txBody>
          <a:bodyPr>
            <a:normAutofit lnSpcReduction="10000"/>
          </a:bodyPr>
          <a:lstStyle/>
          <a:p>
            <a:r>
              <a:rPr lang="en-US" dirty="0" smtClean="0"/>
              <a:t>The skills that allowed you to look forward and set the goal and mostly let you to make and implement decisions.</a:t>
            </a:r>
          </a:p>
          <a:p>
            <a:r>
              <a:rPr lang="en-US" dirty="0" smtClean="0"/>
              <a:t>Core of </a:t>
            </a:r>
            <a:r>
              <a:rPr lang="en-US" dirty="0" err="1" smtClean="0"/>
              <a:t>compentency</a:t>
            </a:r>
            <a:r>
              <a:rPr lang="en-US" dirty="0" smtClean="0"/>
              <a:t> on planning skills that identified by Dan J. Power :</a:t>
            </a:r>
          </a:p>
          <a:p>
            <a:pPr lvl="1"/>
            <a:endParaRPr lang="en-US" dirty="0" smtClean="0"/>
          </a:p>
          <a:p>
            <a:pPr lvl="1"/>
            <a:r>
              <a:rPr lang="en-US" dirty="0" smtClean="0"/>
              <a:t>Goal setting</a:t>
            </a:r>
          </a:p>
          <a:p>
            <a:pPr lvl="1"/>
            <a:r>
              <a:rPr lang="en-US" dirty="0" smtClean="0"/>
              <a:t>Organizing, analyzing, gathering data</a:t>
            </a:r>
          </a:p>
          <a:p>
            <a:pPr lvl="1"/>
            <a:r>
              <a:rPr lang="en-US" dirty="0" smtClean="0"/>
              <a:t>Diagnosing problem and their causes</a:t>
            </a:r>
          </a:p>
          <a:p>
            <a:pPr lvl="1"/>
            <a:r>
              <a:rPr lang="en-US" dirty="0" smtClean="0"/>
              <a:t>Predicting and forecasting</a:t>
            </a:r>
          </a:p>
          <a:p>
            <a:pPr lvl="1"/>
            <a:r>
              <a:rPr lang="en-US" dirty="0" smtClean="0"/>
              <a:t>Communications </a:t>
            </a:r>
          </a:p>
          <a:p>
            <a:pPr lvl="1"/>
            <a:r>
              <a:rPr lang="en-US" dirty="0" smtClean="0"/>
              <a:t>Evaluating and comparing courses of action</a:t>
            </a:r>
          </a:p>
          <a:p>
            <a:pPr lvl="1"/>
            <a:r>
              <a:rPr lang="en-US" dirty="0" smtClean="0"/>
              <a:t>Implementing and monitoring actions</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772400" cy="685800"/>
          </a:xfrm>
        </p:spPr>
        <p:txBody>
          <a:bodyPr/>
          <a:lstStyle/>
          <a:p>
            <a:pPr algn="ctr"/>
            <a:r>
              <a:rPr lang="en-US" b="1" dirty="0" smtClean="0"/>
              <a:t>Self Management</a:t>
            </a:r>
            <a:endParaRPr lang="en-US" b="1" dirty="0"/>
          </a:p>
        </p:txBody>
      </p:sp>
      <p:sp>
        <p:nvSpPr>
          <p:cNvPr id="3" name="Content Placeholder 2"/>
          <p:cNvSpPr>
            <a:spLocks noGrp="1"/>
          </p:cNvSpPr>
          <p:nvPr>
            <p:ph idx="1"/>
          </p:nvPr>
        </p:nvSpPr>
        <p:spPr>
          <a:xfrm>
            <a:off x="609600" y="990600"/>
            <a:ext cx="8229600" cy="5638800"/>
          </a:xfrm>
        </p:spPr>
        <p:txBody>
          <a:bodyPr>
            <a:normAutofit fontScale="92500" lnSpcReduction="10000"/>
          </a:bodyPr>
          <a:lstStyle/>
          <a:p>
            <a:r>
              <a:rPr lang="en-US" u="sng" dirty="0" smtClean="0"/>
              <a:t>From learner’s view</a:t>
            </a:r>
          </a:p>
          <a:p>
            <a:pPr>
              <a:buNone/>
            </a:pPr>
            <a:endParaRPr lang="en-US" u="sng" dirty="0" smtClean="0"/>
          </a:p>
          <a:p>
            <a:pPr lvl="1"/>
            <a:r>
              <a:rPr lang="en-US" dirty="0" smtClean="0"/>
              <a:t>Understanding the conditions that help one learn and arranging for the presence of those conditions.</a:t>
            </a:r>
          </a:p>
          <a:p>
            <a:pPr lvl="2"/>
            <a:r>
              <a:rPr lang="en-US" dirty="0" smtClean="0"/>
              <a:t>(Learning strategies, O’Malley et, al. 1985 : 582-584)</a:t>
            </a:r>
          </a:p>
          <a:p>
            <a:pPr lvl="2">
              <a:buNone/>
            </a:pPr>
            <a:endParaRPr lang="en-US" dirty="0" smtClean="0"/>
          </a:p>
          <a:p>
            <a:r>
              <a:rPr lang="en-US" u="sng" dirty="0" smtClean="0"/>
              <a:t>From student’s view</a:t>
            </a:r>
          </a:p>
          <a:p>
            <a:endParaRPr lang="en-US" u="sng" dirty="0" smtClean="0"/>
          </a:p>
          <a:p>
            <a:pPr lvl="1"/>
            <a:r>
              <a:rPr lang="en-US" dirty="0" smtClean="0"/>
              <a:t> The skills that involves setting goals and managing time. With developing motivation and concentration will help to overcome the lure of procrastination. One of the main point in self-management is self-regulation. It refers on individuals monitoring, controlling, directing way of their learning.</a:t>
            </a:r>
          </a:p>
          <a:p>
            <a:pPr lvl="1"/>
            <a:endParaRPr lang="en-US" u="sng"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Examples of strategies that can be used for self management</a:t>
            </a:r>
            <a:endParaRPr lang="en-US" sz="2800" b="1" dirty="0"/>
          </a:p>
        </p:txBody>
      </p:sp>
      <p:sp>
        <p:nvSpPr>
          <p:cNvPr id="3" name="Content Placeholder 2"/>
          <p:cNvSpPr>
            <a:spLocks noGrp="1"/>
          </p:cNvSpPr>
          <p:nvPr>
            <p:ph idx="1"/>
          </p:nvPr>
        </p:nvSpPr>
        <p:spPr>
          <a:xfrm>
            <a:off x="914400" y="1600200"/>
            <a:ext cx="7772400" cy="4755360"/>
          </a:xfrm>
        </p:spPr>
        <p:txBody>
          <a:bodyPr>
            <a:normAutofit fontScale="92500" lnSpcReduction="10000"/>
          </a:bodyPr>
          <a:lstStyle/>
          <a:p>
            <a:r>
              <a:rPr lang="en-US" dirty="0" smtClean="0"/>
              <a:t>Time management or anti procrastination strategies</a:t>
            </a:r>
          </a:p>
          <a:p>
            <a:endParaRPr lang="en-US" dirty="0" smtClean="0"/>
          </a:p>
          <a:p>
            <a:r>
              <a:rPr lang="en-US" dirty="0" smtClean="0"/>
              <a:t>attitude/confidence strategies </a:t>
            </a:r>
          </a:p>
          <a:p>
            <a:endParaRPr lang="en-US" dirty="0" smtClean="0"/>
          </a:p>
          <a:p>
            <a:r>
              <a:rPr lang="en-US" dirty="0" smtClean="0"/>
              <a:t>handling distraction</a:t>
            </a:r>
          </a:p>
          <a:p>
            <a:endParaRPr lang="en-US" dirty="0" smtClean="0"/>
          </a:p>
          <a:p>
            <a:r>
              <a:rPr lang="en-US" dirty="0" smtClean="0"/>
              <a:t>exam preparations</a:t>
            </a:r>
          </a:p>
          <a:p>
            <a:endParaRPr lang="en-US" dirty="0" smtClean="0"/>
          </a:p>
          <a:p>
            <a:r>
              <a:rPr lang="en-US" dirty="0" smtClean="0"/>
              <a:t>Inner spiritual preparations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303</TotalTime>
  <Words>364</Words>
  <Application>Microsoft Office PowerPoint</Application>
  <PresentationFormat>On-screen Show (4:3)</PresentationFormat>
  <Paragraphs>58</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Metro</vt:lpstr>
      <vt:lpstr> PLANNING AND SELF MANAGEMENT </vt:lpstr>
      <vt:lpstr>Slide 2</vt:lpstr>
      <vt:lpstr>Slide 3</vt:lpstr>
      <vt:lpstr>Slide 4</vt:lpstr>
      <vt:lpstr>PLANNING MANAGEMENT </vt:lpstr>
      <vt:lpstr>Cont’d;   Instructional Planning Procedures</vt:lpstr>
      <vt:lpstr>From Student’s Perspective </vt:lpstr>
      <vt:lpstr>Self Management</vt:lpstr>
      <vt:lpstr>Examples of strategies that can be used for self management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ZEU 1163  LANGUAGE LEARNING STRATEGIES AND STUDY SKILLS  MOHD BAKRI BIN ABU BAKAR  PLANNING AND SELF MANAGEMENT</dc:title>
  <dc:creator>user</dc:creator>
  <cp:lastModifiedBy>Bakri</cp:lastModifiedBy>
  <cp:revision>6</cp:revision>
  <dcterms:created xsi:type="dcterms:W3CDTF">2014-11-06T09:01:14Z</dcterms:created>
  <dcterms:modified xsi:type="dcterms:W3CDTF">2015-01-15T03:44:30Z</dcterms:modified>
</cp:coreProperties>
</file>